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6858000" cx="9144000"/>
  <p:notesSz cx="6858000" cy="9144000"/>
  <p:embeddedFontLst>
    <p:embeddedFont>
      <p:font typeface="Average"/>
      <p:regular r:id="rId89"/>
    </p:embeddedFont>
    <p:embeddedFont>
      <p:font typeface="Oswald"/>
      <p:regular r:id="rId90"/>
      <p:bold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92" roundtripDataSignature="AMtx7mi9oKN/R81/swFmhs7Rq1be3YSc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Average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Oswald-bold.fntdata"/><Relationship Id="rId90" Type="http://schemas.openxmlformats.org/officeDocument/2006/relationships/font" Target="fonts/Oswald-regular.fntdata"/><Relationship Id="rId92" Type="http://customschemas.google.com/relationships/presentationmetadata" Target="meta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19d56bd8d_0_1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b19d56bd8d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c1e949bb51_0_9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c1e949bb51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c1e949bb5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c1e949bb51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1e949bb5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c1e949bb51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1e949bb5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c1e949bb51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1e949bb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c1e949bb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1e949bb5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c1e949bb51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1e949bb51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c1e949bb51_0_7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1e949bb5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c1e949bb51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1e949bb51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c1e949bb51_0_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1e949bb5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c1e949bb51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19d56bd8d_0_1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b19d56bd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1e949bb5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c1e949bb51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1e949bb51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c1e949bb51_0_7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1e949bb5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c1e949bb51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1e949bb51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c1e949bb51_0_7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1e949bb5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c1e949bb51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1e949bb5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c1e949bb51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c1e949bb5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c1e949bb51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c1e949bb51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c1e949bb51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c1e949bb5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c1e949bb51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c1e949bb51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c1e949bb51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19d56bd8d_0_1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b19d56bd8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c1e949bb5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c1e949bb51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c1e949bb5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c1e949bb51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c1e949bb51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c1e949bb51_0_7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1e949bb5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c1e949bb51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c1e949bb5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c1e949bb51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c1e949bb5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c1e949bb51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c1e949bb5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c1e949bb51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c1e949bb51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c1e949bb51_0_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c1e949bb5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c1e949bb51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c1e949bb5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c1e949bb51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19d56bd8d_0_12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b19d56bd8d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c1e949bb5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c1e949bb51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c1e949bb5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c1e949bb51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c1e949bb5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c1e949bb51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c1e949bb5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c1e949bb51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c1e949bb5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c1e949bb51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1e949bb5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c1e949bb51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1e949bb51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c1e949bb51_0_7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c1e949bb51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c1e949bb51_0_7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c1e949bb5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c1e949bb51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c1e949bb5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c1e949bb51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c1e949bb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c1e949bb5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c1e949bb5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c1e949bb51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c1e949bb51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c1e949bb51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c1e949bb5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c1e949bb51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c1e949bb5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c1e949bb51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c1e949bb5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c1e949bb51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1e949bb5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c1e949bb51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c1e949bb5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c1e949bb51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c1e949bb51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c1e949bb51_0_7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c1e949bb5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c1e949bb51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c1e949bb51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c1e949bb51_0_7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c1e949bb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c1e949bb5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c1e949bb5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c1e949bb51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c1e949bb5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c1e949bb51_0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c1e949bb5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c1e949bb51_0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c1e949bb5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c1e949bb51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c1e949bb5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c1e949bb51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c1e949bb5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c1e949bb51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c1e949bb51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c1e949bb51_0_8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c1e949bb51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c1e949bb51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c1e949bb5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c1e949bb51_0_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c1e949bb5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c1e949bb51_0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c1e949bb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c1e949bb5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c1e949bb5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c1e949bb51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c1e949bb5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c1e949bb51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c1e949bb51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c1e949bb51_0_8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1e949bb51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c1e949bb51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c1e949bb5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c1e949bb51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c1e949bb5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3c1e949bb51_0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c1e949bb51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c1e949bb51_0_4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1e949bb51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c1e949bb51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c1e949bb51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c1e949bb51_0_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c1e949bb51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3c1e949bb51_0_8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1e949bb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c1e949bb5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c1e949bb5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c1e949bb51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c1e949bb5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c1e949bb51_0_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c1e949bb51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c1e949bb51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c1e949bb51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c1e949bb51_0_5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1e949bb51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1e949bb5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b19d56bd8d_2_35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g3b19d56bd8d_2_35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3b19d56bd8d_2_35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b19d56bd8d_2_35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g3b19d56bd8d_2_35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b19d56bd8d_2_35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3b19d56bd8d_2_35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9d56bd8d_2_38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g3b19d56bd8d_2_38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19d56bd8d_2_392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g3b19d56bd8d_2_392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g3b19d56bd8d_2_39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19d56bd8d_2_39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b19d56bd8d_2_3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g3b19d56bd8d_2_3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3b19d56bd8d_2_36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b19d56bd8d_2_3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3b19d56bd8d_2_3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g3b19d56bd8d_2_3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3b19d56bd8d_2_3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3b19d56bd8d_2_3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b19d56bd8d_2_360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g3b19d56bd8d_2_36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b19d56bd8d_2_3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g3b19d56bd8d_2_36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3b19d56bd8d_2_36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3b19d56bd8d_2_36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b19d56bd8d_2_3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g3b19d56bd8d_2_37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b19d56bd8d_2_37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3b19d56bd8d_2_37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3b19d56bd8d_2_37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19d56bd8d_2_379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3b19d56bd8d_2_37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b19d56bd8d_2_382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3b19d56bd8d_2_38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3b19d56bd8d_2_382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g3b19d56bd8d_2_382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g3b19d56bd8d_2_3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b19d56bd8d_2_38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19d56bd8d_2_3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b19d56bd8d_2_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b19d56bd8d_2_34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Cydl3Eelcl1fEn4Epo7Ww7MBHmeIU3oC/edi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rjunachari12/terraform-devseco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19d56bd8d_0_1233"/>
          <p:cNvSpPr txBox="1"/>
          <p:nvPr>
            <p:ph type="ctrTitle"/>
          </p:nvPr>
        </p:nvSpPr>
        <p:spPr>
          <a:xfrm>
            <a:off x="671258" y="1761422"/>
            <a:ext cx="78015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DevSecOps</a:t>
            </a:r>
            <a:endParaRPr/>
          </a:p>
        </p:txBody>
      </p:sp>
      <p:sp>
        <p:nvSpPr>
          <p:cNvPr id="66" name="Google Shape;66;g3b19d56bd8d_0_1233"/>
          <p:cNvSpPr txBox="1"/>
          <p:nvPr>
            <p:ph idx="1" type="subTitle"/>
          </p:nvPr>
        </p:nvSpPr>
        <p:spPr>
          <a:xfrm>
            <a:off x="671250" y="5644224"/>
            <a:ext cx="7801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Training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1e949bb51_0_9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Azure </a:t>
            </a:r>
            <a:endParaRPr/>
          </a:p>
        </p:txBody>
      </p:sp>
      <p:sp>
        <p:nvSpPr>
          <p:cNvPr id="121" name="Google Shape;121;g3c1e949bb51_0_9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Account creation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1e949bb51_0_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Security Fundamentals</a:t>
            </a:r>
            <a:endParaRPr/>
          </a:p>
        </p:txBody>
      </p:sp>
      <p:sp>
        <p:nvSpPr>
          <p:cNvPr id="127" name="Google Shape;127;g3c1e949bb51_0_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security follows an identity-first approach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Trust is the default security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shared between Microsoft and customer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Defense-in-depth across all layers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is built into Azure platform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cloud breaches are due to misconfiguration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must be enforced by design, not reaction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1e949bb51_0_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Responsibility Model</a:t>
            </a:r>
            <a:endParaRPr/>
          </a:p>
        </p:txBody>
      </p:sp>
      <p:sp>
        <p:nvSpPr>
          <p:cNvPr id="133" name="Google Shape;133;g3c1e949bb51_0_88"/>
          <p:cNvSpPr txBox="1"/>
          <p:nvPr>
            <p:ph idx="1" type="body"/>
          </p:nvPr>
        </p:nvSpPr>
        <p:spPr>
          <a:xfrm>
            <a:off x="165500" y="1600200"/>
            <a:ext cx="5980200" cy="45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secures physical datacenters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secures Azure fabric and host OS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secures identity and access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secures data and configurations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Responsibility varies by IaaS, PaaS, SaaS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Misunderstanding this causes security gaps</a:t>
            </a:r>
            <a:endParaRPr/>
          </a:p>
          <a:p>
            <a:pPr indent="-25908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clarify ownership per service</a:t>
            </a:r>
            <a:endParaRPr/>
          </a:p>
        </p:txBody>
      </p:sp>
      <p:pic>
        <p:nvPicPr>
          <p:cNvPr id="134" name="Google Shape;134;g3c1e949bb51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950" y="1856450"/>
            <a:ext cx="3076049" cy="34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1e949bb51_0_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Defense in Depth</a:t>
            </a:r>
            <a:endParaRPr/>
          </a:p>
        </p:txBody>
      </p:sp>
      <p:sp>
        <p:nvSpPr>
          <p:cNvPr id="140" name="Google Shape;140;g3c1e949bb51_0_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security layers reduce attack success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layer is the first line of defense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segmentation limits blast radius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hardening reduces vulnerabilities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encryption protects sensitive information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 enables detection and response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single control is sufficient alone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1e949bb51_0_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is the New Perimeter</a:t>
            </a:r>
            <a:endParaRPr/>
          </a:p>
        </p:txBody>
      </p:sp>
      <p:sp>
        <p:nvSpPr>
          <p:cNvPr id="146" name="Google Shape;146;g3c1e949bb51_0_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network perimeter no longer sufficient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access from anywhere, any device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becomes the primary control plane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authentication is mandatory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reduces misuse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verification required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Trust relies on identity signals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1e949bb51_0_1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Entra ID</a:t>
            </a:r>
            <a:endParaRPr/>
          </a:p>
        </p:txBody>
      </p:sp>
      <p:sp>
        <p:nvSpPr>
          <p:cNvPr id="152" name="Google Shape;152;g3c1e949bb51_0_10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identity and authentication service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access to Azure and Microsoft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target for attackers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MFA and Conditional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with on-prem Active Directory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Tenant compromise equals full environment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Zero Trust architecture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c1e949bb51_0_7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Entra ID</a:t>
            </a:r>
            <a:endParaRPr/>
          </a:p>
        </p:txBody>
      </p:sp>
      <p:pic>
        <p:nvPicPr>
          <p:cNvPr id="158" name="Google Shape;158;g3c1e949bb51_0_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05667"/>
            <a:ext cx="8991600" cy="555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1e949bb51_0_1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Access</a:t>
            </a:r>
            <a:endParaRPr/>
          </a:p>
        </p:txBody>
      </p:sp>
      <p:sp>
        <p:nvSpPr>
          <p:cNvPr id="164" name="Google Shape;164;g3c1e949bb51_0_1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Policy-based access decision engine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Evaluates user, device, location,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Enforces MFA dynamically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risky or non-compliant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Disables legacy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token abuse and credential attacks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Zero Trust security control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1e949bb51_0_7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Access</a:t>
            </a:r>
            <a:endParaRPr/>
          </a:p>
        </p:txBody>
      </p:sp>
      <p:pic>
        <p:nvPicPr>
          <p:cNvPr id="170" name="Google Shape;170;g3c1e949bb51_0_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8" cy="511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1e949bb51_0_1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Privileged Identity Management (PIM)</a:t>
            </a:r>
            <a:endParaRPr/>
          </a:p>
        </p:txBody>
      </p:sp>
      <p:sp>
        <p:nvSpPr>
          <p:cNvPr id="176" name="Google Shape;176;g3c1e949bb51_0_1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Eliminates standing admin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just-in-time role activation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MFA for elevation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is time-bound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Approval workflows supported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blast radius of compromise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for enterprise tenants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19d56bd8d_0_12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2" name="Google Shape;72;g3b19d56bd8d_0_123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https://docs.google.com/document/d/1Cydl3Eelcl1fEn4Epo7Ww7MBHmeIU3oC/edit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1e949bb51_0_1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RBAC</a:t>
            </a:r>
            <a:endParaRPr/>
          </a:p>
        </p:txBody>
      </p:sp>
      <p:sp>
        <p:nvSpPr>
          <p:cNvPr id="182" name="Google Shape;182;g3c1e949bb51_0_1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Defines who can do what on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 model for Azure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Scopes include MG, Subscription, RG, Resource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principle is critical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Over-privileged roles are common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 group-based role assignments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Auditable and policy-driven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1e949bb51_0_731"/>
          <p:cNvSpPr txBox="1"/>
          <p:nvPr>
            <p:ph type="title"/>
          </p:nvPr>
        </p:nvSpPr>
        <p:spPr>
          <a:xfrm>
            <a:off x="457200" y="274650"/>
            <a:ext cx="2742300" cy="27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RBAC</a:t>
            </a:r>
            <a:endParaRPr/>
          </a:p>
        </p:txBody>
      </p:sp>
      <p:pic>
        <p:nvPicPr>
          <p:cNvPr id="188" name="Google Shape;188;g3c1e949bb51_0_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477" y="4"/>
            <a:ext cx="633252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1e949bb51_0_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 Overview</a:t>
            </a:r>
            <a:endParaRPr/>
          </a:p>
        </p:txBody>
      </p:sp>
      <p:sp>
        <p:nvSpPr>
          <p:cNvPr id="194" name="Google Shape;194;g3c1e949bb51_0_1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is second major security layer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VNets provide isolation boundary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limits lateral movement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deny inbound traffic recommended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connectivity preferred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 networks increase attack surface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secure architecture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c1e949bb51_0_7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 Overview</a:t>
            </a:r>
            <a:endParaRPr/>
          </a:p>
        </p:txBody>
      </p:sp>
      <p:pic>
        <p:nvPicPr>
          <p:cNvPr id="200" name="Google Shape;200;g3c1e949bb51_0_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391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c1e949bb51_0_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Networks (VNet)</a:t>
            </a:r>
            <a:endParaRPr/>
          </a:p>
        </p:txBody>
      </p:sp>
      <p:sp>
        <p:nvSpPr>
          <p:cNvPr id="206" name="Google Shape;206;g3c1e949bb51_0_1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IP address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Isolation boundary in Azure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subnet segmentation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routing and connectivity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private service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secure workloads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for hybrid connectivity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1e949bb51_0_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Security Groups (NSG)</a:t>
            </a:r>
            <a:endParaRPr/>
          </a:p>
        </p:txBody>
      </p:sp>
      <p:sp>
        <p:nvSpPr>
          <p:cNvPr id="212" name="Google Shape;212;g3c1e949bb51_0_1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Stateful L3/L4 traffic filtering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at subnet or NIC level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deny inbound traffic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east-west traffic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Misconfiguration is common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service tags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but essential security control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1e949bb51_0_1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Firewall</a:t>
            </a:r>
            <a:endParaRPr/>
          </a:p>
        </p:txBody>
      </p:sp>
      <p:sp>
        <p:nvSpPr>
          <p:cNvPr id="218" name="Google Shape;218;g3c1e949bb51_0_1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cloud-native firewall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ingress and egress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application and network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intelligence integration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data exfiltration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 all traffic centrally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enterprise networks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1e949bb51_0_7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Firewall</a:t>
            </a:r>
            <a:endParaRPr/>
          </a:p>
        </p:txBody>
      </p:sp>
      <p:pic>
        <p:nvPicPr>
          <p:cNvPr id="224" name="Google Shape;224;g3c1e949bb51_0_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7821321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1e949bb51_0_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 Firewall (WAF)</a:t>
            </a:r>
            <a:endParaRPr/>
          </a:p>
        </p:txBody>
      </p:sp>
      <p:sp>
        <p:nvSpPr>
          <p:cNvPr id="230" name="Google Shape;230;g3c1e949bb51_0_1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 7 HTTP/HTTPS protection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Defends against OWASP Top 10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web applications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with App Gateway and Front Door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Blocks injection and scripting attacks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application-layer risk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internet-facing apps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1e949bb51_0_7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Application Firewall (WAF)</a:t>
            </a:r>
            <a:endParaRPr/>
          </a:p>
        </p:txBody>
      </p:sp>
      <p:pic>
        <p:nvPicPr>
          <p:cNvPr id="236" name="Google Shape;236;g3c1e949bb51_0_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7845419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19d56bd8d_0_124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Training Format</a:t>
            </a:r>
            <a:endParaRPr/>
          </a:p>
        </p:txBody>
      </p:sp>
      <p:sp>
        <p:nvSpPr>
          <p:cNvPr id="78" name="Google Shape;78;g3b19d56bd8d_0_124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Concepts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Hands-on exercises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Assignments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Interactive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c1e949bb51_0_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DDoS Protection</a:t>
            </a:r>
            <a:endParaRPr/>
          </a:p>
        </p:txBody>
      </p:sp>
      <p:sp>
        <p:nvSpPr>
          <p:cNvPr id="242" name="Google Shape;242;g3c1e949bb51_0_1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against volumetric attacks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protection enabled by default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tier for critical workloads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service availability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Absorbs large-scale attacks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Always-on monitoring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public endpoints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1e949bb51_0_1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Endpoints (Private Link)</a:t>
            </a:r>
            <a:endParaRPr/>
          </a:p>
        </p:txBody>
      </p:sp>
      <p:sp>
        <p:nvSpPr>
          <p:cNvPr id="248" name="Google Shape;248;g3c1e949bb51_0_1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Removes public internet exposure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 PaaS services to private IP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data protection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data exfiltration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private DNS configuration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Zero Trust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for sensitive workloads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1e949bb51_0_7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Endpoints (Private Link)</a:t>
            </a:r>
            <a:endParaRPr/>
          </a:p>
        </p:txBody>
      </p:sp>
      <p:pic>
        <p:nvPicPr>
          <p:cNvPr id="254" name="Google Shape;254;g3c1e949bb51_0_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90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1e949bb51_0_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 at Rest</a:t>
            </a:r>
            <a:endParaRPr/>
          </a:p>
        </p:txBody>
      </p:sp>
      <p:sp>
        <p:nvSpPr>
          <p:cNvPr id="260" name="Google Shape;260;g3c1e949bb51_0_15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stored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Enabled by default in most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Microsoft-managed keys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Customer-managed keys via Key Vault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compliance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against offline theft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to disks, storage, databases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c1e949bb51_0_1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 in Transit</a:t>
            </a:r>
            <a:endParaRPr/>
          </a:p>
        </p:txBody>
      </p:sp>
      <p:sp>
        <p:nvSpPr>
          <p:cNvPr id="266" name="Google Shape;266;g3c1e949bb51_0_16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data during transmission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TLS encryption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man-in-the-middle attacks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for internet traffic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endpoints reduce exposure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Required for compliance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to service-to-service traffic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c1e949bb51_0_1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Key Vault</a:t>
            </a:r>
            <a:endParaRPr/>
          </a:p>
        </p:txBody>
      </p:sp>
      <p:sp>
        <p:nvSpPr>
          <p:cNvPr id="272" name="Google Shape;272;g3c1e949bb51_0_1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secrets and key management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secrets, keys, certificates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with Managed Identity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HSM-backed keys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key rotation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logging for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secrets in code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1e949bb51_0_1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Defender for Cloud</a:t>
            </a:r>
            <a:endParaRPr/>
          </a:p>
        </p:txBody>
      </p:sp>
      <p:sp>
        <p:nvSpPr>
          <p:cNvPr id="278" name="Google Shape;278;g3c1e949bb51_0_1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Security Posture Management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misconfigurations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secure score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Workload protection features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tracking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Actionable recommendations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security dashboard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c1e949bb51_0_7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Defender for Cloud</a:t>
            </a:r>
            <a:endParaRPr/>
          </a:p>
        </p:txBody>
      </p:sp>
      <p:pic>
        <p:nvPicPr>
          <p:cNvPr id="284" name="Google Shape;284;g3c1e949bb51_0_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181480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1e949bb51_0_1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Sentinel</a:t>
            </a:r>
            <a:endParaRPr/>
          </a:p>
        </p:txBody>
      </p:sp>
      <p:sp>
        <p:nvSpPr>
          <p:cNvPr id="290" name="Google Shape;290;g3c1e949bb51_0_17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Cloud-native SIEM and SOAR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log analytics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advanced threats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KQL for threat hunting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Automates incident response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with Azure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 visibility platform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1e949bb51_0_1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Policy</a:t>
            </a:r>
            <a:endParaRPr/>
          </a:p>
        </p:txBody>
      </p:sp>
      <p:sp>
        <p:nvSpPr>
          <p:cNvPr id="296" name="Google Shape;296;g3c1e949bb51_0_1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Policy-as-code enforcement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insecure deployments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deny and audit effects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Enforces compliance standards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Scales across subscriptions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human error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governance control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19d56bd8d_0_12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Timing</a:t>
            </a:r>
            <a:endParaRPr/>
          </a:p>
        </p:txBody>
      </p:sp>
      <p:sp>
        <p:nvSpPr>
          <p:cNvPr id="84" name="Google Shape;84;g3b19d56bd8d_0_124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Start time at 10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11.30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Lunch 1pm to 2pm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3.40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End at 6 pm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1e949bb51_0_1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Security Baselines</a:t>
            </a:r>
            <a:endParaRPr/>
          </a:p>
        </p:txBody>
      </p:sp>
      <p:sp>
        <p:nvSpPr>
          <p:cNvPr id="302" name="Google Shape;302;g3c1e949bb51_0_18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Predefined security best practices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Service-specific guidance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Aligned to compliance frameworks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Secure-by-default configurations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design decisions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common misconfigurations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enterprise security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1e949bb51_0_1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DevSecOps in Azure</a:t>
            </a:r>
            <a:endParaRPr/>
          </a:p>
        </p:txBody>
      </p:sp>
      <p:sp>
        <p:nvSpPr>
          <p:cNvPr id="308" name="Google Shape;308;g3c1e949bb51_0_1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security approach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security scanning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scanning in pipelines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OIDC-based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enforcement in CI/CD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compliance checks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deployment risk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1e949bb51_0_1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Azure Security Mistakes</a:t>
            </a:r>
            <a:endParaRPr/>
          </a:p>
        </p:txBody>
      </p:sp>
      <p:sp>
        <p:nvSpPr>
          <p:cNvPr id="314" name="Google Shape;314;g3c1e949bb51_0_1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MFA on administrators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Over-privileged RBAC roles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storage exposure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 network architecture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stored in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logging enabled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Reactive security approach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1e949bb51_0_2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Trust in Azure</a:t>
            </a:r>
            <a:endParaRPr/>
          </a:p>
        </p:txBody>
      </p:sp>
      <p:sp>
        <p:nvSpPr>
          <p:cNvPr id="320" name="Google Shape;320;g3c1e949bb51_0_20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trust, always verify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Identity-centric security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access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breach mindset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monitoring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across all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 security standard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1e949bb51_0_2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326" name="Google Shape;326;g3c1e949bb51_0_2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 is the new perimeter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misconfigurations first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access over public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must be automated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 are non-negotiable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Defense-in-depth is required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secure by default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1e949bb51_0_2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Shared Responsibility Model</a:t>
            </a:r>
            <a:endParaRPr/>
          </a:p>
        </p:txBody>
      </p:sp>
      <p:sp>
        <p:nvSpPr>
          <p:cNvPr id="332" name="Google Shape;332;g3c1e949bb51_0_28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secures physical data centers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secures workloads and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Responsibility differs by service type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Misunderstanding causes security gaps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of AWS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Azure model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1e949bb51_0_7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Shared Responsibility Model</a:t>
            </a:r>
            <a:endParaRPr/>
          </a:p>
        </p:txBody>
      </p:sp>
      <p:pic>
        <p:nvPicPr>
          <p:cNvPr id="338" name="Google Shape;338;g3c1e949bb51_0_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33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1e949bb51_0_774"/>
          <p:cNvSpPr txBox="1"/>
          <p:nvPr>
            <p:ph type="title"/>
          </p:nvPr>
        </p:nvSpPr>
        <p:spPr>
          <a:xfrm>
            <a:off x="457200" y="274679"/>
            <a:ext cx="33819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Shared Responsibility Model</a:t>
            </a:r>
            <a:endParaRPr/>
          </a:p>
        </p:txBody>
      </p:sp>
      <p:pic>
        <p:nvPicPr>
          <p:cNvPr id="344" name="Google Shape;344;g3c1e949bb51_0_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126" y="4"/>
            <a:ext cx="52038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c1e949bb51_0_2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Identity &amp; Access Management (IAM)</a:t>
            </a:r>
            <a:endParaRPr/>
          </a:p>
        </p:txBody>
      </p:sp>
      <p:sp>
        <p:nvSpPr>
          <p:cNvPr id="350" name="Google Shape;350;g3c1e949bb51_0_2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identity and authorization service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define allowed actions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users, roles, and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misconfiguration is top risk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required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Entra ID + RBAC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1e949bb51_0_2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Roles &amp; Temporary Credentials</a:t>
            </a:r>
            <a:endParaRPr/>
          </a:p>
        </p:txBody>
      </p:sp>
      <p:sp>
        <p:nvSpPr>
          <p:cNvPr id="356" name="Google Shape;356;g3c1e949bb51_0_2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Short-lived credentials via 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Preferred over access keys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service-to-service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cross-account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credential leakage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Managed Identity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1e949bb51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Overview</a:t>
            </a:r>
            <a:endParaRPr/>
          </a:p>
        </p:txBody>
      </p:sp>
      <p:sp>
        <p:nvSpPr>
          <p:cNvPr id="90" name="Google Shape;90;g3c1e949bb51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Declarative infrastructure language (HCL)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Multi-cloud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full resource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State-driven infrastructure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1e949bb51_0_3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Organizations &amp; SCPs</a:t>
            </a:r>
            <a:endParaRPr/>
          </a:p>
        </p:txBody>
      </p:sp>
      <p:sp>
        <p:nvSpPr>
          <p:cNvPr id="362" name="Google Shape;362;g3c1e949bb51_0_30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multiple AWS accounts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SCPs enforce security guardrails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high-risk actions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blast radius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security foundation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Azure MG + Policy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1e949bb51_0_7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Organizations &amp; SCPs</a:t>
            </a:r>
            <a:endParaRPr/>
          </a:p>
        </p:txBody>
      </p:sp>
      <p:pic>
        <p:nvPicPr>
          <p:cNvPr id="368" name="Google Shape;368;g3c1e949bb51_0_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35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1e949bb51_0_3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VPC – Network Isolation</a:t>
            </a:r>
            <a:endParaRPr/>
          </a:p>
        </p:txBody>
      </p:sp>
      <p:sp>
        <p:nvSpPr>
          <p:cNvPr id="374" name="Google Shape;374;g3c1e949bb51_0_3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Isolated virtual network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IP ranges and routing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and private subnets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limits lateral movement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of network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Azure VNet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c1e949bb51_0_3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Groups &amp; NACLs</a:t>
            </a:r>
            <a:endParaRPr/>
          </a:p>
        </p:txBody>
      </p:sp>
      <p:sp>
        <p:nvSpPr>
          <p:cNvPr id="380" name="Google Shape;380;g3c1e949bb51_0_3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Groups are stateful firewalls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NACLs are stateless subnet filters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Default deny inbound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source of exposure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Defense in depth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to NSGs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c1e949bb51_0_3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&amp; Application Protection</a:t>
            </a:r>
            <a:endParaRPr/>
          </a:p>
        </p:txBody>
      </p:sp>
      <p:sp>
        <p:nvSpPr>
          <p:cNvPr id="386" name="Google Shape;386;g3c1e949bb51_0_31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Network Firewall for inspection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WAF protects web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Shield for DDoS protection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availability and perimeter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public workloads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Azure services exist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c1e949bb51_0_3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 &amp; Key Management</a:t>
            </a:r>
            <a:endParaRPr/>
          </a:p>
        </p:txBody>
      </p:sp>
      <p:sp>
        <p:nvSpPr>
          <p:cNvPr id="392" name="Google Shape;392;g3c1e949bb51_0_3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 at rest and in transit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KMS manages keys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Customer-managed keys supported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data breach impact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Key Vault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c1e949bb51_0_3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Detection – GuardDuty</a:t>
            </a:r>
            <a:endParaRPr/>
          </a:p>
        </p:txBody>
      </p:sp>
      <p:sp>
        <p:nvSpPr>
          <p:cNvPr id="398" name="Google Shape;398;g3c1e949bb51_0_3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Managed threat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Analyzes logs and network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compromised accounts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agents required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enable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Defender signals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c1e949bb51_0_7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Detection – GuardDuty</a:t>
            </a:r>
            <a:endParaRPr/>
          </a:p>
        </p:txBody>
      </p:sp>
      <p:pic>
        <p:nvPicPr>
          <p:cNvPr id="404" name="Google Shape;404;g3c1e949bb51_0_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663064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c1e949bb51_0_3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Posture – Security Hub</a:t>
            </a:r>
            <a:endParaRPr/>
          </a:p>
        </p:txBody>
      </p:sp>
      <p:sp>
        <p:nvSpPr>
          <p:cNvPr id="410" name="Google Shape;410;g3c1e949bb51_0_3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security dashboard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findings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 to security standards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visibility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Defender for Cloud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c1e949bb51_0_7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Posture – Security Hub</a:t>
            </a:r>
            <a:endParaRPr/>
          </a:p>
        </p:txBody>
      </p:sp>
      <p:pic>
        <p:nvPicPr>
          <p:cNvPr id="416" name="Google Shape;416;g3c1e949bb51_0_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6822474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1e949bb51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Overview</a:t>
            </a:r>
            <a:endParaRPr/>
          </a:p>
        </p:txBody>
      </p:sp>
      <p:pic>
        <p:nvPicPr>
          <p:cNvPr id="96" name="Google Shape;96;g3c1e949bb5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313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c1e949bb51_0_3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Logging &amp; Monitoring</a:t>
            </a:r>
            <a:endParaRPr/>
          </a:p>
        </p:txBody>
      </p:sp>
      <p:sp>
        <p:nvSpPr>
          <p:cNvPr id="422" name="Google Shape;422;g3c1e949bb51_0_3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CloudTrail logs API activity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VPC Flow Logs capture traffic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for investigations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Feeds SIEM tools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Must be enabled by default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Azure logs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c1e949bb51_0_3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&amp; Container Security</a:t>
            </a:r>
            <a:endParaRPr/>
          </a:p>
        </p:txBody>
      </p:sp>
      <p:sp>
        <p:nvSpPr>
          <p:cNvPr id="428" name="Google Shape;428;g3c1e949bb51_0_3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Inspector scans vulnerabilities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 via Systems Manager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roles for EC2/EKS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Misconfigurations are common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Azure protections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c1e949bb51_0_3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Trust on AWS</a:t>
            </a:r>
            <a:endParaRPr/>
          </a:p>
        </p:txBody>
      </p:sp>
      <p:sp>
        <p:nvSpPr>
          <p:cNvPr id="434" name="Google Shape;434;g3c1e949bb51_0_3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Identity-first security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trust network location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Least privilege everywhere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monitoring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breach mindset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as Azure Zero Trust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c1e949bb51_0_3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AWS Security Mistakes</a:t>
            </a:r>
            <a:endParaRPr/>
          </a:p>
        </p:txBody>
      </p:sp>
      <p:sp>
        <p:nvSpPr>
          <p:cNvPr id="440" name="Google Shape;440;g3c1e949bb51_0_3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Overly permissive IAM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MFA on root/admin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S3 buckets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Unused access keys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logging enabled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 VPC designs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c1e949bb51_0_3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Security – Key Takeaways</a:t>
            </a:r>
            <a:endParaRPr/>
          </a:p>
        </p:txBody>
      </p:sp>
      <p:sp>
        <p:nvSpPr>
          <p:cNvPr id="446" name="Google Shape;446;g3c1e949bb51_0_35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shared responsibility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IAM is most critical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 roles over keys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 and log everything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managed security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secure by default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c1e949bb51_0_4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What &amp; Why</a:t>
            </a:r>
            <a:endParaRPr/>
          </a:p>
        </p:txBody>
      </p:sp>
      <p:sp>
        <p:nvSpPr>
          <p:cNvPr id="452" name="Google Shape;452;g3c1e949bb51_0_4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Open-source IaC security scanner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Developed by Bridgecrew (Palo Alto Networks)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cloud misconfigurations early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Terraform, ARM, CFN, Kubernetes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shift-left security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c1e949bb51_0_80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What &amp; Why</a:t>
            </a:r>
            <a:endParaRPr/>
          </a:p>
        </p:txBody>
      </p:sp>
      <p:pic>
        <p:nvPicPr>
          <p:cNvPr id="458" name="Google Shape;458;g3c1e949bb51_0_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784637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1e949bb51_0_4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Problems Solved</a:t>
            </a:r>
            <a:endParaRPr/>
          </a:p>
        </p:txBody>
      </p:sp>
      <p:sp>
        <p:nvSpPr>
          <p:cNvPr id="464" name="Google Shape;464;g3c1e949bb51_0_4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cloud 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encryption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IAM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network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violations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c1e949bb51_0_4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How It Works</a:t>
            </a:r>
            <a:endParaRPr/>
          </a:p>
        </p:txBody>
      </p:sp>
      <p:sp>
        <p:nvSpPr>
          <p:cNvPr id="470" name="Google Shape;470;g3c1e949bb51_0_4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Parses IaC files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Applies built-in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 to standards (CIS, NIST)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Assigns severity levels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Produces fix guidance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c1e949bb51_0_4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Hands-on Flow</a:t>
            </a:r>
            <a:endParaRPr/>
          </a:p>
        </p:txBody>
      </p:sp>
      <p:sp>
        <p:nvSpPr>
          <p:cNvPr id="476" name="Google Shape;476;g3c1e949bb51_0_4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Terraform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Checkov scan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failed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 misconfigurations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Re-run pipeline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1e949bb51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Core Concepts</a:t>
            </a:r>
            <a:endParaRPr/>
          </a:p>
        </p:txBody>
      </p:sp>
      <p:sp>
        <p:nvSpPr>
          <p:cNvPr id="102" name="Google Shape;102;g3c1e949bb51_0_10"/>
          <p:cNvSpPr txBox="1"/>
          <p:nvPr>
            <p:ph idx="1" type="body"/>
          </p:nvPr>
        </p:nvSpPr>
        <p:spPr>
          <a:xfrm>
            <a:off x="457200" y="136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Providers connect to cloud platforms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 define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 enable reuse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tracks real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previews changes</a:t>
            </a:r>
            <a:endParaRPr/>
          </a:p>
        </p:txBody>
      </p:sp>
      <p:pic>
        <p:nvPicPr>
          <p:cNvPr id="103" name="Google Shape;103;g3c1e949bb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6295"/>
            <a:ext cx="9144000" cy="23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c1e949bb51_0_4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When to Use</a:t>
            </a:r>
            <a:endParaRPr/>
          </a:p>
        </p:txBody>
      </p:sp>
      <p:sp>
        <p:nvSpPr>
          <p:cNvPr id="482" name="Google Shape;482;g3c1e949bb51_0_45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CI stage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security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custom policy needed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IaC security gate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c1e949bb51_0_4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What &amp; Why</a:t>
            </a:r>
            <a:endParaRPr/>
          </a:p>
        </p:txBody>
      </p:sp>
      <p:sp>
        <p:nvSpPr>
          <p:cNvPr id="488" name="Google Shape;488;g3c1e949bb51_0_46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Policy-as-Code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Open Policy Agent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Validates configs &amp; Terraform plans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Enforces org-specific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Flexible and lightweight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c1e949bb51_0_810"/>
          <p:cNvSpPr txBox="1"/>
          <p:nvPr>
            <p:ph type="title"/>
          </p:nvPr>
        </p:nvSpPr>
        <p:spPr>
          <a:xfrm>
            <a:off x="457200" y="274684"/>
            <a:ext cx="2541900" cy="4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What &amp; Why</a:t>
            </a:r>
            <a:endParaRPr/>
          </a:p>
        </p:txBody>
      </p:sp>
      <p:pic>
        <p:nvPicPr>
          <p:cNvPr id="494" name="Google Shape;494;g3c1e949bb51_0_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912" y="4"/>
            <a:ext cx="56184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c1e949bb51_0_4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Problems Solved</a:t>
            </a:r>
            <a:endParaRPr/>
          </a:p>
        </p:txBody>
      </p:sp>
      <p:sp>
        <p:nvSpPr>
          <p:cNvPr id="500" name="Google Shape;500;g3c1e949bb51_0_46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security requirements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Tagging standards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compliance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Beyond built-in scanners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enforcement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c1e949bb51_0_4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How It Works</a:t>
            </a:r>
            <a:endParaRPr/>
          </a:p>
        </p:txBody>
      </p:sp>
      <p:sp>
        <p:nvSpPr>
          <p:cNvPr id="506" name="Google Shape;506;g3c1e949bb51_0_4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plan JSON or YAML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written in Rego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Evaluates input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deny rules trigger failures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CLI-based execution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c1e949bb51_0_4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Rego Basics</a:t>
            </a:r>
            <a:endParaRPr/>
          </a:p>
        </p:txBody>
      </p:sp>
      <p:sp>
        <p:nvSpPr>
          <p:cNvPr id="512" name="Google Shape;512;g3c1e949bb51_0_47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Declarative language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rules not scripts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Evaluates input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deny[msg] patterns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violation messages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c1e949bb51_0_4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Conftest – When to Use</a:t>
            </a:r>
            <a:endParaRPr/>
          </a:p>
        </p:txBody>
      </p:sp>
      <p:sp>
        <p:nvSpPr>
          <p:cNvPr id="518" name="Google Shape;518;g3c1e949bb51_0_4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Checkov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custom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&amp; Kubernetes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enforcement gate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c1e949bb51_0_4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What &amp; Why</a:t>
            </a:r>
            <a:endParaRPr/>
          </a:p>
        </p:txBody>
      </p:sp>
      <p:sp>
        <p:nvSpPr>
          <p:cNvPr id="524" name="Google Shape;524;g3c1e949bb51_0_48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General-purpose policy engine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CNCF graduated project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Decouples policy from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Rego language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policy tools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c1e949bb51_0_8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What &amp; Why</a:t>
            </a:r>
            <a:endParaRPr/>
          </a:p>
        </p:txBody>
      </p:sp>
      <p:pic>
        <p:nvPicPr>
          <p:cNvPr id="530" name="Google Shape;530;g3c1e949bb51_0_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72" y="0"/>
            <a:ext cx="792400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g3c1e949bb51_0_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475" y="27475"/>
            <a:ext cx="6231674" cy="68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c1e949bb51_0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Core Concepts</a:t>
            </a:r>
            <a:endParaRPr/>
          </a:p>
        </p:txBody>
      </p:sp>
      <p:pic>
        <p:nvPicPr>
          <p:cNvPr id="109" name="Google Shape;109;g3c1e949bb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227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c1e949bb51_0_4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Core Concepts</a:t>
            </a:r>
            <a:endParaRPr/>
          </a:p>
        </p:txBody>
      </p:sp>
      <p:sp>
        <p:nvSpPr>
          <p:cNvPr id="541" name="Google Shape;541;g3c1e949bb51_0_4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Rego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c1e949bb51_0_4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Architecture</a:t>
            </a:r>
            <a:endParaRPr/>
          </a:p>
        </p:txBody>
      </p:sp>
      <p:sp>
        <p:nvSpPr>
          <p:cNvPr id="547" name="Google Shape;547;g3c1e949bb51_0_4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engine evaluates input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decisions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as library or service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policy logic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Scalable and flexible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c1e949bb51_0_50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Use Cases</a:t>
            </a:r>
            <a:endParaRPr/>
          </a:p>
        </p:txBody>
      </p:sp>
      <p:sp>
        <p:nvSpPr>
          <p:cNvPr id="553" name="Google Shape;553;g3c1e949bb51_0_50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admission control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authorization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validation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Trust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governance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c1e949bb51_0_5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– When to Use</a:t>
            </a:r>
            <a:endParaRPr/>
          </a:p>
        </p:txBody>
      </p:sp>
      <p:sp>
        <p:nvSpPr>
          <p:cNvPr id="559" name="Google Shape;559;g3c1e949bb51_0_5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policies across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Platform-level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Large-scale environments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c1e949bb51_0_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115" name="Google Shape;115;g3c1e949bb51_0_7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arjunachari12/terraform-devsecops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